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3266" autoAdjust="0"/>
  </p:normalViewPr>
  <p:slideViewPr>
    <p:cSldViewPr>
      <p:cViewPr>
        <p:scale>
          <a:sx n="100" d="100"/>
          <a:sy n="100" d="100"/>
        </p:scale>
        <p:origin x="-2130" y="-624"/>
      </p:cViewPr>
      <p:guideLst>
        <p:guide orient="horz" pos="2160"/>
        <p:guide pos="2880"/>
      </p:guideLst>
    </p:cSldViewPr>
  </p:slideViewPr>
  <p:outlineViewPr>
    <p:cViewPr>
      <p:scale>
        <a:sx n="33" d="100"/>
        <a:sy n="33" d="100"/>
      </p:scale>
      <p:origin x="0" y="28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20, 2017</a:t>
            </a:r>
          </a:p>
          <a:p>
            <a:pPr algn="ctr"/>
            <a:r>
              <a:rPr lang="en-US" sz="2400" b="1" dirty="0" smtClean="0"/>
              <a:t>Tinley Park, Illinois</a:t>
            </a:r>
            <a:endParaRPr lang="en-US" sz="2400" b="1"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152399"/>
            <a:ext cx="3524690" cy="1295399"/>
          </a:xfrm>
          <a:prstGeom prst="rect">
            <a:avLst/>
          </a:prstGeom>
        </p:spPr>
      </p:pic>
    </p:spTree>
    <p:extLst>
      <p:ext uri="{BB962C8B-B14F-4D97-AF65-F5344CB8AC3E}">
        <p14:creationId xmlns:p14="http://schemas.microsoft.com/office/powerpoint/2010/main" val="2566008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000750" cy="1600200"/>
          </a:xfrm>
          <a:prstGeom prst="rect">
            <a:avLst/>
          </a:prstGeom>
        </p:spPr>
      </p:pic>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11, 2013</a:t>
            </a:r>
          </a:p>
          <a:p>
            <a:pPr algn="ctr"/>
            <a:r>
              <a:rPr lang="en-US" sz="2400" b="1" dirty="0" smtClean="0"/>
              <a:t>Tinley Park, Illinois</a:t>
            </a:r>
            <a:endParaRPr lang="en-US" sz="2400" b="1" dirty="0"/>
          </a:p>
        </p:txBody>
      </p:sp>
    </p:spTree>
    <p:extLst>
      <p:ext uri="{BB962C8B-B14F-4D97-AF65-F5344CB8AC3E}">
        <p14:creationId xmlns:p14="http://schemas.microsoft.com/office/powerpoint/2010/main" val="397800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59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43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76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732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68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20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890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171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785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07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a:p>
        </p:txBody>
      </p:sp>
      <p:pic>
        <p:nvPicPr>
          <p:cNvPr id="5" name="Picture 4"/>
          <p:cNvPicPr/>
          <p:nvPr userDrawn="1"/>
        </p:nvPicPr>
        <p:blipFill rotWithShape="1">
          <a:blip r:embed="rId13"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dirty="0"/>
          </a:p>
        </p:txBody>
      </p:sp>
    </p:spTree>
    <p:extLst>
      <p:ext uri="{BB962C8B-B14F-4D97-AF65-F5344CB8AC3E}">
        <p14:creationId xmlns:p14="http://schemas.microsoft.com/office/powerpoint/2010/main" val="428022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828800"/>
          </a:xfrm>
        </p:spPr>
        <p:style>
          <a:lnRef idx="1">
            <a:schemeClr val="accent2"/>
          </a:lnRef>
          <a:fillRef idx="3">
            <a:schemeClr val="accent2"/>
          </a:fillRef>
          <a:effectRef idx="2">
            <a:schemeClr val="accent2"/>
          </a:effectRef>
          <a:fontRef idx="minor">
            <a:schemeClr val="lt1"/>
          </a:fontRef>
        </p:style>
        <p:txBody>
          <a:bodyPr>
            <a:normAutofit/>
          </a:bodyPr>
          <a:lstStyle/>
          <a:p>
            <a:r>
              <a:rPr lang="en-US" sz="2400" b="1" dirty="0">
                <a:latin typeface="Book Antiqua" panose="02040602050305030304" pitchFamily="18" charset="0"/>
              </a:rPr>
              <a:t>Illinois Community College Board Workforce Education Strategic Plan</a:t>
            </a:r>
            <a:br>
              <a:rPr lang="en-US" sz="2400" b="1" dirty="0">
                <a:latin typeface="Book Antiqua" panose="02040602050305030304" pitchFamily="18" charset="0"/>
              </a:rPr>
            </a:br>
            <a:r>
              <a:rPr lang="en-US" sz="2400" b="1" dirty="0">
                <a:latin typeface="Book Antiqua" panose="02040602050305030304" pitchFamily="18" charset="0"/>
              </a:rPr>
              <a:t>Recommendations</a:t>
            </a:r>
            <a:endParaRPr lang="en-US" sz="2400" dirty="0">
              <a:latin typeface="Book Antiqua" panose="02040602050305030304" pitchFamily="18" charset="0"/>
            </a:endParaRPr>
          </a:p>
        </p:txBody>
      </p:sp>
      <p:sp>
        <p:nvSpPr>
          <p:cNvPr id="3" name="Subtitle 2"/>
          <p:cNvSpPr>
            <a:spLocks noGrp="1"/>
          </p:cNvSpPr>
          <p:nvPr>
            <p:ph type="subTitle" idx="1"/>
          </p:nvPr>
        </p:nvSpPr>
        <p:spPr>
          <a:xfrm>
            <a:off x="762000" y="3962400"/>
            <a:ext cx="7620000" cy="1371600"/>
          </a:xfrm>
        </p:spPr>
        <p:txBody>
          <a:bodyPr>
            <a:normAutofit/>
          </a:bodyPr>
          <a:lstStyle/>
          <a:p>
            <a:pPr algn="r"/>
            <a:r>
              <a:rPr lang="en-US" sz="1900" b="1" dirty="0" smtClean="0">
                <a:solidFill>
                  <a:schemeClr val="tx1"/>
                </a:solidFill>
                <a:latin typeface="Century Gothic" panose="020B0502020202020204" pitchFamily="34" charset="0"/>
              </a:rPr>
              <a:t>LAVON NELSON</a:t>
            </a:r>
            <a:endParaRPr lang="en-US" sz="1900" b="1" dirty="0">
              <a:solidFill>
                <a:schemeClr val="tx1"/>
              </a:solidFill>
              <a:latin typeface="Century Gothic" panose="020B0502020202020204" pitchFamily="34" charset="0"/>
            </a:endParaRPr>
          </a:p>
          <a:p>
            <a:pPr algn="r"/>
            <a:r>
              <a:rPr lang="en-US" sz="1900" b="1" dirty="0" smtClean="0">
                <a:solidFill>
                  <a:schemeClr val="tx1"/>
                </a:solidFill>
                <a:latin typeface="Century Gothic" panose="020B0502020202020204" pitchFamily="34" charset="0"/>
              </a:rPr>
              <a:t>SENIOR DIRECTOR FOR WORKFORCE DEVELOPMENT</a:t>
            </a:r>
          </a:p>
          <a:p>
            <a:pPr algn="r"/>
            <a:r>
              <a:rPr lang="en-US" sz="1900" b="1" dirty="0" smtClean="0">
                <a:solidFill>
                  <a:schemeClr val="tx1"/>
                </a:solidFill>
                <a:latin typeface="Century Gothic" panose="020B0502020202020204" pitchFamily="34" charset="0"/>
              </a:rPr>
              <a:t>ILLINOIS COMMUNITY COLLEGE BOARD</a:t>
            </a:r>
            <a:endParaRPr lang="en-US" dirty="0" smtClean="0">
              <a:latin typeface="Century Gothic" panose="020B0502020202020204" pitchFamily="34" charset="0"/>
            </a:endParaRPr>
          </a:p>
          <a:p>
            <a:endParaRPr lang="en-US" dirty="0"/>
          </a:p>
        </p:txBody>
      </p:sp>
      <p:pic>
        <p:nvPicPr>
          <p:cNvPr id="4" name="Picture 3" descr="C:\Users\crobbins.MAHERMAHER\AppData\Local\Microsoft\Windows\INetCache\Content.Word\Seal_of_Illinois-mediu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486400"/>
            <a:ext cx="1196340" cy="1187450"/>
          </a:xfrm>
          <a:prstGeom prst="rect">
            <a:avLst/>
          </a:prstGeom>
          <a:noFill/>
          <a:ln>
            <a:noFill/>
          </a:ln>
        </p:spPr>
      </p:pic>
    </p:spTree>
    <p:extLst>
      <p:ext uri="{BB962C8B-B14F-4D97-AF65-F5344CB8AC3E}">
        <p14:creationId xmlns:p14="http://schemas.microsoft.com/office/powerpoint/2010/main" val="679280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sz="2400" b="1" cap="all" dirty="0">
                <a:solidFill>
                  <a:schemeClr val="bg1"/>
                </a:solidFill>
                <a:latin typeface="Book Antiqua"/>
              </a:rPr>
              <a:t>Strategic Direction</a:t>
            </a:r>
            <a:r>
              <a:rPr lang="en-US" sz="2400" b="1" cap="all" dirty="0">
                <a:solidFill>
                  <a:schemeClr val="bg1"/>
                </a:solidFill>
                <a:latin typeface="Book Antiqua"/>
                <a:sym typeface="Wingdings"/>
              </a:rPr>
              <a:t></a:t>
            </a:r>
            <a:r>
              <a:rPr lang="en-US" sz="2400" b="1" cap="all" dirty="0">
                <a:solidFill>
                  <a:schemeClr val="bg1"/>
                </a:solidFill>
                <a:latin typeface="Book Antiqua"/>
              </a:rPr>
              <a:t>:  Increase Early Career-Related Education and Exposure</a:t>
            </a:r>
            <a:endParaRPr lang="en-US" dirty="0">
              <a:solidFill>
                <a:schemeClr val="bg1"/>
              </a:solidFill>
            </a:endParaRPr>
          </a:p>
        </p:txBody>
      </p:sp>
      <p:sp>
        <p:nvSpPr>
          <p:cNvPr id="3" name="Content Placeholder 2"/>
          <p:cNvSpPr>
            <a:spLocks noGrp="1"/>
          </p:cNvSpPr>
          <p:nvPr>
            <p:ph idx="1"/>
          </p:nvPr>
        </p:nvSpPr>
        <p:spPr/>
        <p:txBody>
          <a:bodyPr/>
          <a:lstStyle/>
          <a:p>
            <a:r>
              <a:rPr lang="en-US" sz="2400" u="dbl" dirty="0">
                <a:solidFill>
                  <a:srgbClr val="564B3C"/>
                </a:solidFill>
                <a:latin typeface="Century Gothic"/>
              </a:rPr>
              <a:t>Goal 4:</a:t>
            </a:r>
            <a:r>
              <a:rPr lang="en-US" sz="2400" dirty="0">
                <a:solidFill>
                  <a:srgbClr val="564B3C"/>
                </a:solidFill>
                <a:latin typeface="Century Gothic"/>
              </a:rPr>
              <a:t> Build awareness of and support for the value of earlier career exposure and CTE among key audience/stakeholder groups (including students, parents, teachers and counselors, etc.) through a variety of career messaging, education, exposure, and exploration strategies</a:t>
            </a:r>
            <a:endParaRPr lang="en-US" dirty="0"/>
          </a:p>
        </p:txBody>
      </p:sp>
    </p:spTree>
    <p:extLst>
      <p:ext uri="{BB962C8B-B14F-4D97-AF65-F5344CB8AC3E}">
        <p14:creationId xmlns:p14="http://schemas.microsoft.com/office/powerpoint/2010/main" val="350965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400" b="1" cap="all" dirty="0" smtClean="0">
                <a:solidFill>
                  <a:srgbClr val="93A299">
                    <a:lumMod val="75000"/>
                  </a:srgbClr>
                </a:solidFill>
                <a:latin typeface="Book Antiqua"/>
              </a:rPr>
              <a:t/>
            </a:r>
            <a:br>
              <a:rPr lang="en-US" sz="2400" b="1" cap="all" dirty="0" smtClean="0">
                <a:solidFill>
                  <a:srgbClr val="93A299">
                    <a:lumMod val="75000"/>
                  </a:srgbClr>
                </a:solidFill>
                <a:latin typeface="Book Antiqua"/>
              </a:rPr>
            </a:br>
            <a:r>
              <a:rPr lang="en-US" sz="2400" b="1" cap="all" dirty="0">
                <a:solidFill>
                  <a:srgbClr val="93A299">
                    <a:lumMod val="75000"/>
                  </a:srgbClr>
                </a:solidFill>
                <a:latin typeface="Book Antiqua"/>
              </a:rPr>
              <a:t/>
            </a:r>
            <a:br>
              <a:rPr lang="en-US" sz="2400" b="1" cap="all" dirty="0">
                <a:solidFill>
                  <a:srgbClr val="93A299">
                    <a:lumMod val="75000"/>
                  </a:srgbClr>
                </a:solidFill>
                <a:latin typeface="Book Antiqua"/>
              </a:rPr>
            </a:br>
            <a:r>
              <a:rPr lang="en-US" sz="2400" b="1" cap="all" dirty="0" smtClean="0">
                <a:solidFill>
                  <a:schemeClr val="bg1"/>
                </a:solidFill>
                <a:latin typeface="Book Antiqua"/>
              </a:rPr>
              <a:t>Strategic </a:t>
            </a:r>
            <a:r>
              <a:rPr lang="en-US" sz="2400" b="1" cap="all" dirty="0">
                <a:solidFill>
                  <a:schemeClr val="bg1"/>
                </a:solidFill>
                <a:latin typeface="Book Antiqua"/>
              </a:rPr>
              <a:t>Direction </a:t>
            </a:r>
            <a:r>
              <a:rPr lang="en-US" sz="2400" b="1" cap="all" dirty="0">
                <a:solidFill>
                  <a:schemeClr val="bg1"/>
                </a:solidFill>
                <a:latin typeface="Book Antiqua"/>
                <a:sym typeface="Wingdings"/>
              </a:rPr>
              <a:t></a:t>
            </a:r>
            <a:r>
              <a:rPr lang="en-US" sz="2400" b="1" cap="all" dirty="0">
                <a:solidFill>
                  <a:schemeClr val="bg1"/>
                </a:solidFill>
                <a:latin typeface="Book Antiqua"/>
              </a:rPr>
              <a:t>:  Address Essential and Occupational Skill Gaps</a:t>
            </a:r>
            <a:r>
              <a:rPr lang="en-US" sz="3200" b="1" cap="all" dirty="0">
                <a:solidFill>
                  <a:schemeClr val="bg1"/>
                </a:solidFill>
                <a:latin typeface="Book Antiqua"/>
              </a:rPr>
              <a:t/>
            </a:r>
            <a:br>
              <a:rPr lang="en-US" sz="3200" b="1" cap="all" dirty="0">
                <a:solidFill>
                  <a:schemeClr val="bg1"/>
                </a:solidFill>
                <a:latin typeface="Book Antiqua"/>
              </a:rPr>
            </a:br>
            <a:endParaRPr lang="en-US" dirty="0">
              <a:solidFill>
                <a:schemeClr val="bg1"/>
              </a:solidFill>
            </a:endParaRPr>
          </a:p>
        </p:txBody>
      </p:sp>
      <p:sp>
        <p:nvSpPr>
          <p:cNvPr id="3" name="Content Placeholder 2"/>
          <p:cNvSpPr>
            <a:spLocks noGrp="1"/>
          </p:cNvSpPr>
          <p:nvPr>
            <p:ph idx="1"/>
          </p:nvPr>
        </p:nvSpPr>
        <p:spPr/>
        <p:txBody>
          <a:bodyPr/>
          <a:lstStyle/>
          <a:p>
            <a:pPr lvl="0" indent="-228600">
              <a:buClr>
                <a:srgbClr val="93A299"/>
              </a:buClr>
            </a:pPr>
            <a:r>
              <a:rPr lang="en-US" sz="2200" u="dbl" dirty="0">
                <a:solidFill>
                  <a:srgbClr val="564B3C"/>
                </a:solidFill>
                <a:latin typeface="Century Gothic"/>
              </a:rPr>
              <a:t>Goal 1:</a:t>
            </a:r>
            <a:r>
              <a:rPr lang="en-US" sz="2200" dirty="0">
                <a:solidFill>
                  <a:srgbClr val="564B3C"/>
                </a:solidFill>
                <a:latin typeface="Century Gothic"/>
              </a:rPr>
              <a:t> Embed essential employability framework (sometimes called “soft skills”) across the curriculum, specifically in “hard”/technical programs and courses, ideally through work-based components that complement classroom-based academic work.</a:t>
            </a:r>
          </a:p>
          <a:p>
            <a:pPr lvl="0" indent="-228600">
              <a:buClr>
                <a:srgbClr val="93A299"/>
              </a:buClr>
            </a:pPr>
            <a:endParaRPr lang="en-US" sz="2200" dirty="0">
              <a:solidFill>
                <a:srgbClr val="564B3C"/>
              </a:solidFill>
              <a:latin typeface="Century Gothic"/>
            </a:endParaRPr>
          </a:p>
          <a:p>
            <a:pPr lvl="0" indent="-228600">
              <a:buClr>
                <a:srgbClr val="93A299"/>
              </a:buClr>
            </a:pPr>
            <a:r>
              <a:rPr lang="en-US" sz="2200" u="dbl" dirty="0">
                <a:solidFill>
                  <a:srgbClr val="564B3C"/>
                </a:solidFill>
                <a:latin typeface="Century Gothic"/>
              </a:rPr>
              <a:t>Goal 2:</a:t>
            </a:r>
            <a:r>
              <a:rPr lang="en-US" sz="2200" dirty="0">
                <a:solidFill>
                  <a:srgbClr val="564B3C"/>
                </a:solidFill>
                <a:latin typeface="Century Gothic"/>
              </a:rPr>
              <a:t> To address employers’ concerns that workers’ attainment of post-secondary credentials does not always guarantee required on-the-job competencies, increase the use of employer-driven applied/work-based learning in both credit and non-credit programming</a:t>
            </a:r>
            <a:endParaRPr lang="en-US" dirty="0"/>
          </a:p>
        </p:txBody>
      </p:sp>
    </p:spTree>
    <p:extLst>
      <p:ext uri="{BB962C8B-B14F-4D97-AF65-F5344CB8AC3E}">
        <p14:creationId xmlns:p14="http://schemas.microsoft.com/office/powerpoint/2010/main" val="263534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sz="2400" b="1" cap="all" dirty="0">
                <a:solidFill>
                  <a:schemeClr val="bg1"/>
                </a:solidFill>
                <a:latin typeface="Book Antiqua"/>
              </a:rPr>
              <a:t>Strategic Direction </a:t>
            </a:r>
            <a:r>
              <a:rPr lang="en-US" sz="2400" b="1" cap="all" dirty="0">
                <a:solidFill>
                  <a:schemeClr val="bg1"/>
                </a:solidFill>
                <a:latin typeface="Book Antiqua"/>
                <a:sym typeface="Wingdings"/>
              </a:rPr>
              <a:t></a:t>
            </a:r>
            <a:r>
              <a:rPr lang="en-US" sz="2400" b="1" cap="all" dirty="0">
                <a:solidFill>
                  <a:schemeClr val="bg1"/>
                </a:solidFill>
                <a:latin typeface="Book Antiqua"/>
              </a:rPr>
              <a:t>:  Address Essential and Occupational Skill Gaps</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lvl="0" indent="-228600">
              <a:buClr>
                <a:srgbClr val="93A299"/>
              </a:buClr>
            </a:pPr>
            <a:r>
              <a:rPr lang="en-US" sz="2200" u="dbl" dirty="0">
                <a:solidFill>
                  <a:srgbClr val="564B3C"/>
                </a:solidFill>
                <a:latin typeface="Century Gothic"/>
              </a:rPr>
              <a:t>Goal 3:</a:t>
            </a:r>
            <a:r>
              <a:rPr lang="en-US" sz="2200" dirty="0">
                <a:solidFill>
                  <a:srgbClr val="564B3C"/>
                </a:solidFill>
                <a:latin typeface="Century Gothic"/>
              </a:rPr>
              <a:t>  Provide best practice resources, professional development opportunities and policy support to address significant skill and work readiness gaps; to enhance students’ advancement along educational goals, credential attainment, and career pathways; and adopt embedded and/or co-requisite developmental education models and strategies</a:t>
            </a:r>
          </a:p>
          <a:p>
            <a:pPr lvl="0" indent="-228600">
              <a:buClr>
                <a:srgbClr val="93A299"/>
              </a:buClr>
            </a:pPr>
            <a:endParaRPr lang="en-US" sz="2200" dirty="0">
              <a:solidFill>
                <a:srgbClr val="564B3C"/>
              </a:solidFill>
              <a:latin typeface="Century Gothic"/>
            </a:endParaRPr>
          </a:p>
          <a:p>
            <a:pPr lvl="0" indent="-228600">
              <a:buClr>
                <a:srgbClr val="93A299"/>
              </a:buClr>
            </a:pPr>
            <a:r>
              <a:rPr lang="en-US" sz="2200" u="dbl" dirty="0">
                <a:solidFill>
                  <a:srgbClr val="564B3C"/>
                </a:solidFill>
                <a:latin typeface="Century Gothic"/>
              </a:rPr>
              <a:t>Goal 4:</a:t>
            </a:r>
            <a:r>
              <a:rPr lang="en-US" sz="2200" dirty="0">
                <a:solidFill>
                  <a:srgbClr val="564B3C"/>
                </a:solidFill>
                <a:latin typeface="Century Gothic"/>
              </a:rPr>
              <a:t> Prioritize statewide adoption of Prior Learning Assessment (PLA) as a demonstrated model for assessing students’ and workers’ attained skills and advancing them more rapidly toward competency and credential attainment. Ensure that PLA and resulting skills certification are mapped to employers’ defined skill needs.</a:t>
            </a:r>
          </a:p>
          <a:p>
            <a:endParaRPr lang="en-US" dirty="0"/>
          </a:p>
        </p:txBody>
      </p:sp>
    </p:spTree>
    <p:extLst>
      <p:ext uri="{BB962C8B-B14F-4D97-AF65-F5344CB8AC3E}">
        <p14:creationId xmlns:p14="http://schemas.microsoft.com/office/powerpoint/2010/main" val="364481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400" b="1" cap="all" dirty="0" smtClean="0">
                <a:solidFill>
                  <a:srgbClr val="93A299">
                    <a:lumMod val="75000"/>
                  </a:srgbClr>
                </a:solidFill>
                <a:latin typeface="Book Antiqua"/>
              </a:rPr>
              <a:t/>
            </a:r>
            <a:br>
              <a:rPr lang="en-US" sz="2400" b="1" cap="all" dirty="0" smtClean="0">
                <a:solidFill>
                  <a:srgbClr val="93A299">
                    <a:lumMod val="75000"/>
                  </a:srgbClr>
                </a:solidFill>
                <a:latin typeface="Book Antiqua"/>
              </a:rPr>
            </a:br>
            <a:r>
              <a:rPr lang="en-US" sz="2400" b="1" cap="all" dirty="0">
                <a:solidFill>
                  <a:srgbClr val="93A299">
                    <a:lumMod val="75000"/>
                  </a:srgbClr>
                </a:solidFill>
                <a:latin typeface="Book Antiqua"/>
              </a:rPr>
              <a:t/>
            </a:r>
            <a:br>
              <a:rPr lang="en-US" sz="2400" b="1" cap="all" dirty="0">
                <a:solidFill>
                  <a:srgbClr val="93A299">
                    <a:lumMod val="75000"/>
                  </a:srgbClr>
                </a:solidFill>
                <a:latin typeface="Book Antiqua"/>
              </a:rPr>
            </a:br>
            <a:r>
              <a:rPr lang="en-US" sz="2400" b="1" cap="all" dirty="0" smtClean="0">
                <a:solidFill>
                  <a:schemeClr val="bg1"/>
                </a:solidFill>
                <a:latin typeface="Book Antiqua"/>
              </a:rPr>
              <a:t>Strategic </a:t>
            </a:r>
            <a:r>
              <a:rPr lang="en-US" sz="2400" b="1" cap="all" dirty="0">
                <a:solidFill>
                  <a:schemeClr val="bg1"/>
                </a:solidFill>
                <a:latin typeface="Book Antiqua"/>
              </a:rPr>
              <a:t>Direction </a:t>
            </a:r>
            <a:r>
              <a:rPr lang="en-US" sz="2400" b="1" cap="all" dirty="0">
                <a:solidFill>
                  <a:schemeClr val="bg1"/>
                </a:solidFill>
                <a:latin typeface="Book Antiqua"/>
                <a:sym typeface="Wingdings"/>
              </a:rPr>
              <a:t></a:t>
            </a:r>
            <a:r>
              <a:rPr lang="en-US" sz="2400" b="1" cap="all" dirty="0">
                <a:solidFill>
                  <a:schemeClr val="bg1"/>
                </a:solidFill>
                <a:latin typeface="Book Antiqua"/>
              </a:rPr>
              <a:t>:  Align Education and Training Programs to Employers’ Needs</a:t>
            </a:r>
            <a:r>
              <a:rPr lang="en-US" sz="3200" b="1" cap="all" dirty="0">
                <a:solidFill>
                  <a:srgbClr val="93A299">
                    <a:lumMod val="75000"/>
                  </a:srgbClr>
                </a:solidFill>
                <a:latin typeface="Book Antiqua"/>
              </a:rPr>
              <a:t/>
            </a:r>
            <a:br>
              <a:rPr lang="en-US" sz="3200" b="1" cap="all" dirty="0">
                <a:solidFill>
                  <a:srgbClr val="93A299">
                    <a:lumMod val="75000"/>
                  </a:srgbClr>
                </a:solidFill>
                <a:latin typeface="Book Antiqua"/>
              </a:rPr>
            </a:br>
            <a:endParaRPr lang="en-US" dirty="0"/>
          </a:p>
        </p:txBody>
      </p:sp>
      <p:sp>
        <p:nvSpPr>
          <p:cNvPr id="3" name="Content Placeholder 2"/>
          <p:cNvSpPr>
            <a:spLocks noGrp="1"/>
          </p:cNvSpPr>
          <p:nvPr>
            <p:ph idx="1"/>
          </p:nvPr>
        </p:nvSpPr>
        <p:spPr/>
        <p:txBody>
          <a:bodyPr>
            <a:normAutofit lnSpcReduction="10000"/>
          </a:bodyPr>
          <a:lstStyle/>
          <a:p>
            <a:pPr lvl="0" indent="-228600">
              <a:buClr>
                <a:srgbClr val="93A299"/>
              </a:buClr>
            </a:pPr>
            <a:r>
              <a:rPr lang="en-US" sz="2200" u="dbl" dirty="0">
                <a:solidFill>
                  <a:srgbClr val="564B3C"/>
                </a:solidFill>
                <a:latin typeface="Century Gothic"/>
              </a:rPr>
              <a:t>Goal 1:</a:t>
            </a:r>
            <a:r>
              <a:rPr lang="en-US" sz="2200" dirty="0">
                <a:solidFill>
                  <a:srgbClr val="564B3C"/>
                </a:solidFill>
                <a:latin typeface="Century Gothic"/>
              </a:rPr>
              <a:t> Better engage and leverage input from employers to understand and address how industry trends will impact training and other workforce needs.</a:t>
            </a:r>
          </a:p>
          <a:p>
            <a:pPr lvl="0" indent="-228600">
              <a:buClr>
                <a:srgbClr val="93A299"/>
              </a:buClr>
            </a:pPr>
            <a:endParaRPr lang="en-US" sz="1000" dirty="0">
              <a:solidFill>
                <a:srgbClr val="564B3C"/>
              </a:solidFill>
              <a:latin typeface="Century Gothic"/>
            </a:endParaRPr>
          </a:p>
          <a:p>
            <a:pPr lvl="0" indent="-228600">
              <a:buClr>
                <a:srgbClr val="93A299"/>
              </a:buClr>
            </a:pPr>
            <a:r>
              <a:rPr lang="en-US" sz="2200" u="dbl" dirty="0">
                <a:solidFill>
                  <a:srgbClr val="564B3C"/>
                </a:solidFill>
                <a:latin typeface="Century Gothic"/>
              </a:rPr>
              <a:t>Goal 2:</a:t>
            </a:r>
            <a:r>
              <a:rPr lang="en-US" sz="2200" dirty="0">
                <a:solidFill>
                  <a:srgbClr val="564B3C"/>
                </a:solidFill>
                <a:latin typeface="Century Gothic"/>
              </a:rPr>
              <a:t>  Expand and accelerate the development, approval, and implementation of employer-driven training models, including non-traditional models.</a:t>
            </a:r>
          </a:p>
          <a:p>
            <a:pPr lvl="0" indent="-228600">
              <a:buClr>
                <a:srgbClr val="93A299"/>
              </a:buClr>
            </a:pPr>
            <a:endParaRPr lang="en-US" sz="1000" dirty="0">
              <a:solidFill>
                <a:srgbClr val="564B3C"/>
              </a:solidFill>
              <a:latin typeface="Century Gothic"/>
            </a:endParaRPr>
          </a:p>
          <a:p>
            <a:pPr lvl="0" indent="-228600">
              <a:buClr>
                <a:srgbClr val="93A299"/>
              </a:buClr>
            </a:pPr>
            <a:r>
              <a:rPr lang="en-US" sz="2200" u="dbl" dirty="0">
                <a:solidFill>
                  <a:srgbClr val="564B3C"/>
                </a:solidFill>
                <a:latin typeface="Century Gothic"/>
              </a:rPr>
              <a:t>Goal 3:</a:t>
            </a:r>
            <a:r>
              <a:rPr lang="en-US" sz="2200" dirty="0">
                <a:solidFill>
                  <a:srgbClr val="564B3C"/>
                </a:solidFill>
                <a:latin typeface="Century Gothic"/>
              </a:rPr>
              <a:t> Reduce duplication among training providers by incentivizing collaboration among community colleges, adult education providers, CTE, and other providers in the development of industry/employer partnerships and the design and delivery of apprenticeship, internship, and other training programs.</a:t>
            </a:r>
          </a:p>
          <a:p>
            <a:endParaRPr lang="en-US" dirty="0"/>
          </a:p>
        </p:txBody>
      </p:sp>
    </p:spTree>
    <p:extLst>
      <p:ext uri="{BB962C8B-B14F-4D97-AF65-F5344CB8AC3E}">
        <p14:creationId xmlns:p14="http://schemas.microsoft.com/office/powerpoint/2010/main" val="347688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400" b="1" cap="all" dirty="0">
                <a:solidFill>
                  <a:schemeClr val="bg1"/>
                </a:solidFill>
                <a:latin typeface="Book Antiqua"/>
              </a:rPr>
              <a:t>Strategic Direction </a:t>
            </a:r>
            <a:r>
              <a:rPr lang="en-US" sz="2400" b="1" cap="all" dirty="0">
                <a:solidFill>
                  <a:schemeClr val="bg1"/>
                </a:solidFill>
                <a:latin typeface="Book Antiqua"/>
                <a:sym typeface="Wingdings"/>
              </a:rPr>
              <a:t></a:t>
            </a:r>
            <a:r>
              <a:rPr lang="en-US" sz="2400" b="1" cap="all" dirty="0">
                <a:solidFill>
                  <a:schemeClr val="bg1"/>
                </a:solidFill>
                <a:latin typeface="Book Antiqua"/>
              </a:rPr>
              <a:t>:  Align Education and Training Programs to Employers’ Needs</a:t>
            </a:r>
            <a:endParaRPr lang="en-US" dirty="0">
              <a:solidFill>
                <a:schemeClr val="bg1"/>
              </a:solidFill>
            </a:endParaRPr>
          </a:p>
        </p:txBody>
      </p:sp>
      <p:sp>
        <p:nvSpPr>
          <p:cNvPr id="3" name="Content Placeholder 2"/>
          <p:cNvSpPr>
            <a:spLocks noGrp="1"/>
          </p:cNvSpPr>
          <p:nvPr>
            <p:ph idx="1"/>
          </p:nvPr>
        </p:nvSpPr>
        <p:spPr>
          <a:xfrm>
            <a:off x="457200" y="1676400"/>
            <a:ext cx="8229600" cy="4449763"/>
          </a:xfrm>
        </p:spPr>
        <p:txBody>
          <a:bodyPr/>
          <a:lstStyle/>
          <a:p>
            <a:pPr lvl="0" indent="-228600">
              <a:buClr>
                <a:srgbClr val="93A299"/>
              </a:buClr>
            </a:pPr>
            <a:r>
              <a:rPr lang="en-US" sz="2400" u="dbl" dirty="0">
                <a:solidFill>
                  <a:srgbClr val="564B3C"/>
                </a:solidFill>
                <a:latin typeface="Century Gothic"/>
              </a:rPr>
              <a:t>Goal 4:</a:t>
            </a:r>
            <a:r>
              <a:rPr lang="en-US" sz="2400" dirty="0">
                <a:solidFill>
                  <a:srgbClr val="564B3C"/>
                </a:solidFill>
                <a:latin typeface="Century Gothic"/>
              </a:rPr>
              <a:t> Align training programs to employer-defined career pathways and industry-validated, third-party credentials.</a:t>
            </a:r>
          </a:p>
          <a:p>
            <a:pPr lvl="0" indent="-228600">
              <a:buClr>
                <a:srgbClr val="93A299"/>
              </a:buClr>
            </a:pPr>
            <a:r>
              <a:rPr lang="en-US" sz="2400" u="dbl" dirty="0">
                <a:solidFill>
                  <a:srgbClr val="564B3C"/>
                </a:solidFill>
                <a:latin typeface="Century Gothic"/>
              </a:rPr>
              <a:t>Goal 5:</a:t>
            </a:r>
            <a:r>
              <a:rPr lang="en-US" sz="2400" dirty="0">
                <a:solidFill>
                  <a:srgbClr val="564B3C"/>
                </a:solidFill>
                <a:latin typeface="Century Gothic"/>
              </a:rPr>
              <a:t> Accelerate students’/workers’ progression through employer-driven training and career pathways.</a:t>
            </a:r>
          </a:p>
          <a:p>
            <a:pPr lvl="0" indent="-228600">
              <a:buClr>
                <a:srgbClr val="93A299"/>
              </a:buClr>
            </a:pPr>
            <a:r>
              <a:rPr lang="en-US" sz="2400" u="dbl" dirty="0">
                <a:solidFill>
                  <a:srgbClr val="564B3C"/>
                </a:solidFill>
                <a:latin typeface="Century Gothic"/>
              </a:rPr>
              <a:t>Goal 6:</a:t>
            </a:r>
            <a:r>
              <a:rPr lang="en-US" sz="2400" dirty="0">
                <a:solidFill>
                  <a:srgbClr val="564B3C"/>
                </a:solidFill>
                <a:latin typeface="Century Gothic"/>
              </a:rPr>
              <a:t> Develop client-driven, system-wide training-related performance metrics (beyond program/funding stream-specific measures) and track and report progress against those measures</a:t>
            </a:r>
            <a:endParaRPr lang="en-US" dirty="0"/>
          </a:p>
        </p:txBody>
      </p:sp>
    </p:spTree>
    <p:extLst>
      <p:ext uri="{BB962C8B-B14F-4D97-AF65-F5344CB8AC3E}">
        <p14:creationId xmlns:p14="http://schemas.microsoft.com/office/powerpoint/2010/main" val="89344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400" b="1" cap="all" dirty="0">
                <a:solidFill>
                  <a:schemeClr val="bg1"/>
                </a:solidFill>
                <a:latin typeface="Book Antiqua"/>
              </a:rPr>
              <a:t>Strategic Direction </a:t>
            </a:r>
            <a:r>
              <a:rPr lang="en-US" sz="2400" b="1" cap="all" dirty="0">
                <a:solidFill>
                  <a:schemeClr val="bg1"/>
                </a:solidFill>
                <a:latin typeface="Book Antiqua"/>
                <a:sym typeface="Wingdings"/>
              </a:rPr>
              <a:t></a:t>
            </a:r>
            <a:r>
              <a:rPr lang="en-US" sz="2400" b="1" cap="all" dirty="0">
                <a:solidFill>
                  <a:schemeClr val="bg1"/>
                </a:solidFill>
                <a:latin typeface="Book Antiqua"/>
              </a:rPr>
              <a:t>:  Strengthen Connections among Public Partners and</a:t>
            </a:r>
            <a:br>
              <a:rPr lang="en-US" sz="2400" b="1" cap="all" dirty="0">
                <a:solidFill>
                  <a:schemeClr val="bg1"/>
                </a:solidFill>
                <a:latin typeface="Book Antiqua"/>
              </a:rPr>
            </a:br>
            <a:r>
              <a:rPr lang="en-US" sz="2400" b="1" cap="all" dirty="0">
                <a:solidFill>
                  <a:schemeClr val="bg1"/>
                </a:solidFill>
                <a:latin typeface="Book Antiqua"/>
              </a:rPr>
              <a:t>Engagement and Alignment with Business</a:t>
            </a:r>
            <a:endParaRPr lang="en-US" dirty="0">
              <a:solidFill>
                <a:schemeClr val="bg1"/>
              </a:solidFill>
            </a:endParaRPr>
          </a:p>
        </p:txBody>
      </p:sp>
      <p:sp>
        <p:nvSpPr>
          <p:cNvPr id="3" name="Content Placeholder 2"/>
          <p:cNvSpPr>
            <a:spLocks noGrp="1"/>
          </p:cNvSpPr>
          <p:nvPr>
            <p:ph idx="1"/>
          </p:nvPr>
        </p:nvSpPr>
        <p:spPr>
          <a:xfrm>
            <a:off x="457200" y="1600201"/>
            <a:ext cx="8229600" cy="4343400"/>
          </a:xfrm>
        </p:spPr>
        <p:txBody>
          <a:bodyPr>
            <a:normAutofit fontScale="92500" lnSpcReduction="10000"/>
          </a:bodyPr>
          <a:lstStyle/>
          <a:p>
            <a:pPr lvl="0" indent="-228600">
              <a:buClr>
                <a:srgbClr val="93A299"/>
              </a:buClr>
            </a:pPr>
            <a:r>
              <a:rPr lang="en-US" sz="2400" u="dbl" dirty="0">
                <a:solidFill>
                  <a:srgbClr val="564B3C"/>
                </a:solidFill>
                <a:latin typeface="Century Gothic"/>
              </a:rPr>
              <a:t>Goal 1:</a:t>
            </a:r>
            <a:r>
              <a:rPr lang="en-US" sz="2400" dirty="0">
                <a:solidFill>
                  <a:srgbClr val="564B3C"/>
                </a:solidFill>
                <a:latin typeface="Century Gothic"/>
              </a:rPr>
              <a:t> Build sustainable, deeper partnerships among K-12, Adult Education, CTE, workforce development including corporate training, economic development, and social service agencies.</a:t>
            </a:r>
          </a:p>
          <a:p>
            <a:pPr lvl="0" indent="-228600">
              <a:buClr>
                <a:srgbClr val="93A299"/>
              </a:buClr>
            </a:pPr>
            <a:endParaRPr lang="en-US" sz="800" dirty="0">
              <a:solidFill>
                <a:srgbClr val="564B3C"/>
              </a:solidFill>
              <a:latin typeface="Century Gothic"/>
            </a:endParaRPr>
          </a:p>
          <a:p>
            <a:pPr lvl="0" indent="-228600">
              <a:buClr>
                <a:srgbClr val="93A299"/>
              </a:buClr>
            </a:pPr>
            <a:r>
              <a:rPr lang="en-US" sz="2400" u="dbl" dirty="0">
                <a:solidFill>
                  <a:srgbClr val="564B3C"/>
                </a:solidFill>
                <a:latin typeface="Century Gothic"/>
              </a:rPr>
              <a:t>Goal 2:</a:t>
            </a:r>
            <a:r>
              <a:rPr lang="en-US" sz="2400" dirty="0">
                <a:solidFill>
                  <a:srgbClr val="564B3C"/>
                </a:solidFill>
                <a:latin typeface="Century Gothic"/>
              </a:rPr>
              <a:t> Enhance sector-based employer engagement and relationship development efforts to identify and respond to employers’ workforce challenges and training needs.  </a:t>
            </a:r>
          </a:p>
          <a:p>
            <a:pPr lvl="0" indent="-228600">
              <a:buClr>
                <a:srgbClr val="93A299"/>
              </a:buClr>
            </a:pPr>
            <a:endParaRPr lang="en-US" sz="800" dirty="0">
              <a:solidFill>
                <a:srgbClr val="564B3C"/>
              </a:solidFill>
              <a:latin typeface="Century Gothic"/>
            </a:endParaRPr>
          </a:p>
          <a:p>
            <a:pPr lvl="0" indent="-228600">
              <a:buClr>
                <a:srgbClr val="93A299"/>
              </a:buClr>
            </a:pPr>
            <a:r>
              <a:rPr lang="en-US" sz="2400" u="dbl" dirty="0">
                <a:solidFill>
                  <a:srgbClr val="564B3C"/>
                </a:solidFill>
                <a:latin typeface="Century Gothic"/>
              </a:rPr>
              <a:t>Goal 3:</a:t>
            </a:r>
            <a:r>
              <a:rPr lang="en-US" sz="2400" dirty="0">
                <a:solidFill>
                  <a:srgbClr val="564B3C"/>
                </a:solidFill>
                <a:latin typeface="Century Gothic"/>
              </a:rPr>
              <a:t> Be more responsive and adaptive to the needs of employers (i.e. move at the speed of business).</a:t>
            </a:r>
          </a:p>
          <a:p>
            <a:pPr lvl="0" indent="-228600">
              <a:buClr>
                <a:srgbClr val="93A299"/>
              </a:buClr>
            </a:pPr>
            <a:endParaRPr lang="en-US" sz="800" dirty="0">
              <a:solidFill>
                <a:srgbClr val="564B3C"/>
              </a:solidFill>
              <a:latin typeface="Century Gothic"/>
            </a:endParaRPr>
          </a:p>
          <a:p>
            <a:pPr lvl="0" indent="-228600">
              <a:buClr>
                <a:srgbClr val="93A299"/>
              </a:buClr>
            </a:pPr>
            <a:r>
              <a:rPr lang="en-US" sz="2400" u="dbl" dirty="0">
                <a:solidFill>
                  <a:srgbClr val="564B3C"/>
                </a:solidFill>
                <a:latin typeface="Century Gothic"/>
              </a:rPr>
              <a:t>Goal 4:</a:t>
            </a:r>
            <a:r>
              <a:rPr lang="en-US" sz="2400" dirty="0">
                <a:solidFill>
                  <a:srgbClr val="564B3C"/>
                </a:solidFill>
                <a:latin typeface="Century Gothic"/>
              </a:rPr>
              <a:t> Better engage employers in the design and delivery of training and education programs.</a:t>
            </a:r>
          </a:p>
          <a:p>
            <a:pPr lvl="0" indent="-228600">
              <a:buClr>
                <a:srgbClr val="93A299"/>
              </a:buClr>
            </a:pPr>
            <a:endParaRPr lang="en-US" sz="2400" dirty="0">
              <a:solidFill>
                <a:srgbClr val="564B3C"/>
              </a:solidFill>
              <a:latin typeface="Century Gothic"/>
            </a:endParaRPr>
          </a:p>
          <a:p>
            <a:endParaRPr lang="en-US" dirty="0"/>
          </a:p>
        </p:txBody>
      </p:sp>
    </p:spTree>
    <p:extLst>
      <p:ext uri="{BB962C8B-B14F-4D97-AF65-F5344CB8AC3E}">
        <p14:creationId xmlns:p14="http://schemas.microsoft.com/office/powerpoint/2010/main" val="160427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sz="3200" b="1" cap="all" dirty="0">
                <a:solidFill>
                  <a:schemeClr val="bg1"/>
                </a:solidFill>
                <a:latin typeface="Book Antiqua"/>
              </a:rPr>
              <a:t>Strategic Plan  </a:t>
            </a:r>
            <a:br>
              <a:rPr lang="en-US" sz="3200" b="1" cap="all" dirty="0">
                <a:solidFill>
                  <a:schemeClr val="bg1"/>
                </a:solidFill>
                <a:latin typeface="Book Antiqua"/>
              </a:rPr>
            </a:br>
            <a:r>
              <a:rPr lang="en-US" sz="3200" b="1" cap="all" dirty="0">
                <a:solidFill>
                  <a:schemeClr val="bg1"/>
                </a:solidFill>
                <a:latin typeface="Book Antiqua"/>
              </a:rPr>
              <a:t>Next Steps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indent="-228600">
              <a:buClr>
                <a:srgbClr val="93A299"/>
              </a:buClr>
            </a:pPr>
            <a:r>
              <a:rPr lang="en-US" sz="2400" dirty="0">
                <a:solidFill>
                  <a:srgbClr val="564B3C"/>
                </a:solidFill>
                <a:latin typeface="Century Gothic"/>
              </a:rPr>
              <a:t>Seek Board Approval</a:t>
            </a:r>
          </a:p>
          <a:p>
            <a:pPr lvl="0" indent="-228600">
              <a:buClr>
                <a:srgbClr val="93A299"/>
              </a:buClr>
            </a:pPr>
            <a:endParaRPr lang="en-US" sz="2400" dirty="0">
              <a:solidFill>
                <a:srgbClr val="564B3C"/>
              </a:solidFill>
              <a:latin typeface="Century Gothic"/>
            </a:endParaRPr>
          </a:p>
          <a:p>
            <a:pPr lvl="0" indent="-228600">
              <a:buClr>
                <a:srgbClr val="93A299"/>
              </a:buClr>
            </a:pPr>
            <a:r>
              <a:rPr lang="en-US" sz="2400" dirty="0">
                <a:solidFill>
                  <a:srgbClr val="564B3C"/>
                </a:solidFill>
                <a:latin typeface="Century Gothic"/>
              </a:rPr>
              <a:t>Prioritize the Goals under each Strategic Direction</a:t>
            </a:r>
          </a:p>
          <a:p>
            <a:pPr marL="114300" lvl="0" indent="0">
              <a:buClr>
                <a:srgbClr val="93A299"/>
              </a:buClr>
              <a:buNone/>
            </a:pPr>
            <a:endParaRPr lang="en-US" sz="2400" dirty="0">
              <a:solidFill>
                <a:srgbClr val="564B3C"/>
              </a:solidFill>
              <a:latin typeface="Century Gothic"/>
            </a:endParaRPr>
          </a:p>
          <a:p>
            <a:pPr lvl="0" indent="-228600">
              <a:buClr>
                <a:srgbClr val="93A299"/>
              </a:buClr>
            </a:pPr>
            <a:r>
              <a:rPr lang="en-US" sz="2400" dirty="0">
                <a:solidFill>
                  <a:srgbClr val="564B3C"/>
                </a:solidFill>
                <a:latin typeface="Century Gothic"/>
              </a:rPr>
              <a:t>Develop timelines to ensure each Strategic Direction is addressed</a:t>
            </a:r>
          </a:p>
          <a:p>
            <a:pPr lvl="0" indent="-228600">
              <a:buClr>
                <a:srgbClr val="93A299"/>
              </a:buClr>
            </a:pPr>
            <a:endParaRPr lang="en-US" sz="2400" dirty="0">
              <a:solidFill>
                <a:srgbClr val="564B3C"/>
              </a:solidFill>
              <a:latin typeface="Century Gothic"/>
            </a:endParaRPr>
          </a:p>
          <a:p>
            <a:pPr lvl="0" indent="-228600">
              <a:buClr>
                <a:srgbClr val="93A299"/>
              </a:buClr>
            </a:pPr>
            <a:r>
              <a:rPr lang="en-US" sz="2400" dirty="0">
                <a:solidFill>
                  <a:srgbClr val="564B3C"/>
                </a:solidFill>
                <a:latin typeface="Century Gothic"/>
              </a:rPr>
              <a:t>Provide regular updates to the Board on progress toward the completion of the 5-year plan</a:t>
            </a:r>
          </a:p>
          <a:p>
            <a:pPr lvl="0" indent="-228600">
              <a:buClr>
                <a:srgbClr val="93A299"/>
              </a:buClr>
            </a:pPr>
            <a:endParaRPr lang="en-US" sz="2400" dirty="0">
              <a:solidFill>
                <a:srgbClr val="564B3C"/>
              </a:solidFill>
              <a:latin typeface="Century Gothic"/>
            </a:endParaRPr>
          </a:p>
          <a:p>
            <a:pPr lvl="0" indent="-228600">
              <a:buClr>
                <a:srgbClr val="93A299"/>
              </a:buClr>
            </a:pPr>
            <a:r>
              <a:rPr lang="en-US" sz="2400" dirty="0">
                <a:solidFill>
                  <a:srgbClr val="564B3C"/>
                </a:solidFill>
                <a:latin typeface="Century Gothic"/>
              </a:rPr>
              <a:t>Develop a series of press releases and promotional events throughout the state</a:t>
            </a:r>
          </a:p>
          <a:p>
            <a:endParaRPr lang="en-US" dirty="0"/>
          </a:p>
        </p:txBody>
      </p:sp>
    </p:spTree>
    <p:extLst>
      <p:ext uri="{BB962C8B-B14F-4D97-AF65-F5344CB8AC3E}">
        <p14:creationId xmlns:p14="http://schemas.microsoft.com/office/powerpoint/2010/main" val="93526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905000" y="1752600"/>
            <a:ext cx="5334000" cy="4256087"/>
          </a:xfrm>
          <a:prstGeom prst="rect">
            <a:avLst/>
          </a:prstGeom>
        </p:spPr>
      </p:pic>
    </p:spTree>
    <p:extLst>
      <p:ext uri="{BB962C8B-B14F-4D97-AF65-F5344CB8AC3E}">
        <p14:creationId xmlns:p14="http://schemas.microsoft.com/office/powerpoint/2010/main" val="281414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0"/>
            <a:ext cx="6705600" cy="990600"/>
          </a:xfrm>
        </p:spPr>
        <p:style>
          <a:lnRef idx="1">
            <a:schemeClr val="accent2"/>
          </a:lnRef>
          <a:fillRef idx="3">
            <a:schemeClr val="accent2"/>
          </a:fillRef>
          <a:effectRef idx="2">
            <a:schemeClr val="accent2"/>
          </a:effectRef>
          <a:fontRef idx="minor">
            <a:schemeClr val="lt1"/>
          </a:fontRef>
        </p:style>
        <p:txBody>
          <a:bodyPr>
            <a:normAutofit fontScale="25000" lnSpcReduction="20000"/>
          </a:bodyPr>
          <a:lstStyle/>
          <a:p>
            <a:r>
              <a:rPr lang="en-US" sz="12800" b="1" cap="all" dirty="0" smtClean="0">
                <a:solidFill>
                  <a:schemeClr val="bg1"/>
                </a:solidFill>
                <a:latin typeface="Book Antiqua" panose="02040602050305030304" pitchFamily="18" charset="0"/>
                <a:ea typeface="+mj-ea"/>
                <a:cs typeface="+mj-cs"/>
              </a:rPr>
              <a:t>Workforce </a:t>
            </a:r>
            <a:r>
              <a:rPr lang="en-US" sz="12800" b="1" cap="all" dirty="0">
                <a:solidFill>
                  <a:schemeClr val="bg1"/>
                </a:solidFill>
                <a:latin typeface="Book Antiqua" panose="02040602050305030304" pitchFamily="18" charset="0"/>
                <a:ea typeface="+mj-ea"/>
                <a:cs typeface="+mj-cs"/>
              </a:rPr>
              <a:t>Education </a:t>
            </a:r>
            <a:br>
              <a:rPr lang="en-US" sz="12800" b="1" cap="all" dirty="0">
                <a:solidFill>
                  <a:schemeClr val="bg1"/>
                </a:solidFill>
                <a:latin typeface="Book Antiqua" panose="02040602050305030304" pitchFamily="18" charset="0"/>
                <a:ea typeface="+mj-ea"/>
                <a:cs typeface="+mj-cs"/>
              </a:rPr>
            </a:br>
            <a:r>
              <a:rPr lang="en-US" sz="12800" b="1" cap="all" dirty="0">
                <a:solidFill>
                  <a:schemeClr val="bg1"/>
                </a:solidFill>
                <a:latin typeface="Book Antiqua" panose="02040602050305030304" pitchFamily="18" charset="0"/>
                <a:ea typeface="+mj-ea"/>
                <a:cs typeface="+mj-cs"/>
              </a:rPr>
              <a:t>Strategic </a:t>
            </a:r>
            <a:r>
              <a:rPr lang="en-US" sz="12800" b="1" cap="all" dirty="0" smtClean="0">
                <a:solidFill>
                  <a:schemeClr val="bg1"/>
                </a:solidFill>
                <a:latin typeface="Book Antiqua" panose="02040602050305030304" pitchFamily="18" charset="0"/>
                <a:ea typeface="+mj-ea"/>
                <a:cs typeface="+mj-cs"/>
              </a:rPr>
              <a:t>Plan</a:t>
            </a:r>
          </a:p>
          <a:p>
            <a:pPr marL="342900" lvl="0" indent="-228600">
              <a:buClr>
                <a:srgbClr val="93A299"/>
              </a:buClr>
              <a:buFont typeface="Arial" pitchFamily="34" charset="0"/>
              <a:buChar char="•"/>
            </a:pPr>
            <a:endParaRPr lang="en-US" sz="8000" dirty="0" smtClean="0">
              <a:solidFill>
                <a:srgbClr val="564B3C"/>
              </a:solidFill>
              <a:latin typeface="Century Gothic"/>
            </a:endParaRPr>
          </a:p>
          <a:p>
            <a:pPr marL="342900" lvl="0" indent="-228600" algn="l">
              <a:buClr>
                <a:srgbClr val="93A299"/>
              </a:buClr>
              <a:buFont typeface="Arial" pitchFamily="34" charset="0"/>
              <a:buChar char="•"/>
            </a:pPr>
            <a:r>
              <a:rPr lang="en-US" sz="8800" dirty="0" smtClean="0">
                <a:solidFill>
                  <a:srgbClr val="564B3C"/>
                </a:solidFill>
                <a:latin typeface="Century Gothic"/>
              </a:rPr>
              <a:t>The </a:t>
            </a:r>
            <a:r>
              <a:rPr lang="en-US" sz="8800" dirty="0">
                <a:solidFill>
                  <a:srgbClr val="564B3C"/>
                </a:solidFill>
                <a:latin typeface="Century Gothic"/>
              </a:rPr>
              <a:t>Illinois Community College Board (ICCB) engaged in a strategic planning process designed to ensure the community college system :</a:t>
            </a:r>
          </a:p>
          <a:p>
            <a:pPr marL="640080" lvl="1" indent="-228600" algn="l">
              <a:buClr>
                <a:srgbClr val="CF543F"/>
              </a:buClr>
              <a:buFont typeface="Arial" pitchFamily="34" charset="0"/>
              <a:buChar char="•"/>
            </a:pPr>
            <a:r>
              <a:rPr lang="en-US" sz="8800" dirty="0">
                <a:solidFill>
                  <a:srgbClr val="564B3C"/>
                </a:solidFill>
                <a:latin typeface="Century Gothic"/>
              </a:rPr>
              <a:t>remains a leader in the complementary fields of workforce training and education, and </a:t>
            </a:r>
          </a:p>
          <a:p>
            <a:pPr marL="640080" lvl="1" indent="-228600" algn="l">
              <a:buClr>
                <a:srgbClr val="CF543F"/>
              </a:buClr>
              <a:buFont typeface="Arial" pitchFamily="34" charset="0"/>
              <a:buChar char="•"/>
            </a:pPr>
            <a:r>
              <a:rPr lang="en-US" sz="8800" dirty="0">
                <a:solidFill>
                  <a:srgbClr val="564B3C"/>
                </a:solidFill>
                <a:latin typeface="Century Gothic"/>
              </a:rPr>
              <a:t>becomes ever more responsive to changing employer and student needs throughout the state.</a:t>
            </a:r>
          </a:p>
          <a:p>
            <a:endParaRPr lang="en-US" b="1" dirty="0">
              <a:solidFill>
                <a:schemeClr val="tx1"/>
              </a:solidFill>
            </a:endParaRPr>
          </a:p>
        </p:txBody>
      </p:sp>
      <p:sp>
        <p:nvSpPr>
          <p:cNvPr id="2" name="Title 1"/>
          <p:cNvSpPr>
            <a:spLocks noGrp="1"/>
          </p:cNvSpPr>
          <p:nvPr>
            <p:ph type="ctrTitle"/>
          </p:nvPr>
        </p:nvSpPr>
        <p:spPr>
          <a:xfrm>
            <a:off x="762000" y="609600"/>
            <a:ext cx="7848600" cy="1219201"/>
          </a:xfrm>
        </p:spPr>
        <p:txBody>
          <a:bodyPr/>
          <a:lstStyle/>
          <a:p>
            <a:r>
              <a:rPr lang="en-US" sz="2200" b="1" dirty="0"/>
              <a:t/>
            </a:r>
            <a:br>
              <a:rPr lang="en-US" sz="2200" b="1" dirty="0"/>
            </a:br>
            <a:endParaRPr lang="en-US" sz="2200" b="1" dirty="0"/>
          </a:p>
        </p:txBody>
      </p:sp>
    </p:spTree>
    <p:extLst>
      <p:ext uri="{BB962C8B-B14F-4D97-AF65-F5344CB8AC3E}">
        <p14:creationId xmlns:p14="http://schemas.microsoft.com/office/powerpoint/2010/main" val="157359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sz="3200" b="1" cap="all" dirty="0">
                <a:solidFill>
                  <a:schemeClr val="bg1"/>
                </a:solidFill>
                <a:latin typeface="Book Antiqua"/>
              </a:rPr>
              <a:t>Workforce Education </a:t>
            </a:r>
            <a:br>
              <a:rPr lang="en-US" sz="3200" b="1" cap="all" dirty="0">
                <a:solidFill>
                  <a:schemeClr val="bg1"/>
                </a:solidFill>
                <a:latin typeface="Book Antiqua"/>
              </a:rPr>
            </a:br>
            <a:r>
              <a:rPr lang="en-US" sz="3200" b="1" cap="all" dirty="0">
                <a:solidFill>
                  <a:schemeClr val="bg1"/>
                </a:solidFill>
                <a:latin typeface="Book Antiqua"/>
              </a:rPr>
              <a:t>Strategic Plan</a:t>
            </a:r>
            <a:endParaRPr lang="en-US" dirty="0">
              <a:solidFill>
                <a:schemeClr val="bg1"/>
              </a:solidFill>
            </a:endParaRPr>
          </a:p>
        </p:txBody>
      </p:sp>
      <p:sp>
        <p:nvSpPr>
          <p:cNvPr id="3" name="Content Placeholder 2"/>
          <p:cNvSpPr>
            <a:spLocks noGrp="1"/>
          </p:cNvSpPr>
          <p:nvPr>
            <p:ph idx="1"/>
          </p:nvPr>
        </p:nvSpPr>
        <p:spPr/>
        <p:txBody>
          <a:bodyPr/>
          <a:lstStyle/>
          <a:p>
            <a:pPr lvl="0" indent="-228600">
              <a:buClr>
                <a:srgbClr val="93A299"/>
              </a:buClr>
            </a:pPr>
            <a:r>
              <a:rPr lang="en-US" sz="2200" dirty="0">
                <a:solidFill>
                  <a:srgbClr val="564B3C"/>
                </a:solidFill>
                <a:latin typeface="Century Gothic"/>
              </a:rPr>
              <a:t>Ensure education and economic competitiveness for the system at the local and state levels;</a:t>
            </a:r>
          </a:p>
          <a:p>
            <a:pPr lvl="0" indent="-228600">
              <a:buClr>
                <a:srgbClr val="93A299"/>
              </a:buClr>
            </a:pPr>
            <a:r>
              <a:rPr lang="en-US" sz="2200" dirty="0">
                <a:solidFill>
                  <a:srgbClr val="564B3C"/>
                </a:solidFill>
                <a:latin typeface="Century Gothic"/>
              </a:rPr>
              <a:t>Strengthen business and Industry relationships;</a:t>
            </a:r>
          </a:p>
          <a:p>
            <a:pPr lvl="0" indent="-228600">
              <a:buClr>
                <a:srgbClr val="93A299"/>
              </a:buClr>
            </a:pPr>
            <a:r>
              <a:rPr lang="en-US" sz="2200" dirty="0">
                <a:solidFill>
                  <a:srgbClr val="564B3C"/>
                </a:solidFill>
                <a:latin typeface="Century Gothic"/>
              </a:rPr>
              <a:t>Maximize employer engagement in the development of relevant programs that will lead to jobs and careers that offer family-sustaining wages;</a:t>
            </a:r>
          </a:p>
          <a:p>
            <a:pPr lvl="0" indent="-228600">
              <a:buClr>
                <a:srgbClr val="93A299"/>
              </a:buClr>
            </a:pPr>
            <a:r>
              <a:rPr lang="en-US" sz="2200" dirty="0">
                <a:solidFill>
                  <a:srgbClr val="564B3C"/>
                </a:solidFill>
                <a:latin typeface="Century Gothic"/>
              </a:rPr>
              <a:t>Enhance education and training at all levels of the community college system including adult education, business and industry, CTE, and continuing education; and </a:t>
            </a:r>
          </a:p>
          <a:p>
            <a:pPr lvl="0" indent="-228600">
              <a:buClr>
                <a:srgbClr val="93A299"/>
              </a:buClr>
            </a:pPr>
            <a:r>
              <a:rPr lang="en-US" sz="2200" dirty="0">
                <a:solidFill>
                  <a:srgbClr val="564B3C"/>
                </a:solidFill>
                <a:latin typeface="Century Gothic"/>
              </a:rPr>
              <a:t>Provide integrated options for students to move quickly into career pathway programs/Programs of Study (POS).</a:t>
            </a:r>
          </a:p>
          <a:p>
            <a:pPr marL="0" indent="0">
              <a:buNone/>
            </a:pPr>
            <a:endParaRPr lang="en-US" dirty="0"/>
          </a:p>
        </p:txBody>
      </p:sp>
    </p:spTree>
    <p:extLst>
      <p:ext uri="{BB962C8B-B14F-4D97-AF65-F5344CB8AC3E}">
        <p14:creationId xmlns:p14="http://schemas.microsoft.com/office/powerpoint/2010/main" val="2143764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1">
            <a:schemeClr val="accent2"/>
          </a:lnRef>
          <a:fillRef idx="3">
            <a:schemeClr val="accent2"/>
          </a:fillRef>
          <a:effectRef idx="2">
            <a:schemeClr val="accent2"/>
          </a:effectRef>
          <a:fontRef idx="minor">
            <a:schemeClr val="lt1"/>
          </a:fontRef>
        </p:style>
        <p:txBody>
          <a:bodyPr/>
          <a:lstStyle/>
          <a:p>
            <a:r>
              <a:rPr lang="en-US" sz="4000" b="1" cap="all" dirty="0">
                <a:solidFill>
                  <a:schemeClr val="bg1"/>
                </a:solidFill>
                <a:latin typeface="Book Antiqua"/>
              </a:rPr>
              <a:t>Vision</a:t>
            </a:r>
            <a:endParaRPr lang="en-US" dirty="0">
              <a:solidFill>
                <a:schemeClr val="bg1"/>
              </a:solidFill>
            </a:endParaRPr>
          </a:p>
        </p:txBody>
      </p:sp>
      <p:sp>
        <p:nvSpPr>
          <p:cNvPr id="3" name="Content Placeholder 2"/>
          <p:cNvSpPr>
            <a:spLocks noGrp="1"/>
          </p:cNvSpPr>
          <p:nvPr>
            <p:ph idx="1"/>
          </p:nvPr>
        </p:nvSpPr>
        <p:spPr/>
        <p:txBody>
          <a:bodyPr/>
          <a:lstStyle/>
          <a:p>
            <a:pPr marL="114300" lvl="0" indent="0" algn="ctr">
              <a:buClr>
                <a:srgbClr val="93A299"/>
              </a:buClr>
              <a:buNone/>
            </a:pPr>
            <a:endParaRPr lang="en-US" sz="2400" dirty="0" smtClean="0">
              <a:solidFill>
                <a:srgbClr val="564B3C"/>
              </a:solidFill>
              <a:latin typeface="Century Gothic"/>
            </a:endParaRPr>
          </a:p>
          <a:p>
            <a:pPr marL="114300" lvl="0" indent="0" algn="ctr">
              <a:buClr>
                <a:srgbClr val="93A299"/>
              </a:buClr>
              <a:buNone/>
            </a:pPr>
            <a:r>
              <a:rPr lang="en-US" sz="2800" dirty="0" smtClean="0">
                <a:solidFill>
                  <a:srgbClr val="564B3C"/>
                </a:solidFill>
                <a:latin typeface="Century Gothic"/>
              </a:rPr>
              <a:t>Utilize </a:t>
            </a:r>
            <a:r>
              <a:rPr lang="en-US" sz="2800" dirty="0">
                <a:solidFill>
                  <a:srgbClr val="564B3C"/>
                </a:solidFill>
                <a:latin typeface="Century Gothic"/>
              </a:rPr>
              <a:t>the overall strategic planning and related processes to achieve alignment of the community college system and the state’s workforce development system with economic development directions and workforce needs, thereby creating a talent pipeline that fuels economic growth and creates career pathways for all citizens of Illinois.</a:t>
            </a:r>
          </a:p>
          <a:p>
            <a:pPr lvl="0" indent="-228600">
              <a:buClr>
                <a:srgbClr val="93A299"/>
              </a:buClr>
            </a:pPr>
            <a:endParaRPr lang="en-US" sz="2400" dirty="0">
              <a:solidFill>
                <a:srgbClr val="564B3C"/>
              </a:solidFill>
              <a:latin typeface="Century Gothic"/>
            </a:endParaRPr>
          </a:p>
          <a:p>
            <a:pPr marL="0" indent="0">
              <a:buNone/>
            </a:pPr>
            <a:endParaRPr lang="en-US" dirty="0"/>
          </a:p>
        </p:txBody>
      </p:sp>
    </p:spTree>
    <p:extLst>
      <p:ext uri="{BB962C8B-B14F-4D97-AF65-F5344CB8AC3E}">
        <p14:creationId xmlns:p14="http://schemas.microsoft.com/office/powerpoint/2010/main" val="398233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1">
            <a:schemeClr val="accent2"/>
          </a:lnRef>
          <a:fillRef idx="3">
            <a:schemeClr val="accent2"/>
          </a:fillRef>
          <a:effectRef idx="2">
            <a:schemeClr val="accent2"/>
          </a:effectRef>
          <a:fontRef idx="minor">
            <a:schemeClr val="lt1"/>
          </a:fontRef>
        </p:style>
        <p:txBody>
          <a:bodyPr/>
          <a:lstStyle/>
          <a:p>
            <a:r>
              <a:rPr lang="en-US" sz="3500" b="1" cap="all" dirty="0">
                <a:solidFill>
                  <a:schemeClr val="bg1"/>
                </a:solidFill>
                <a:latin typeface="Book Antiqua"/>
              </a:rPr>
              <a:t>Joint Effort</a:t>
            </a:r>
            <a:endParaRPr lang="en-US" dirty="0">
              <a:solidFill>
                <a:schemeClr val="bg1"/>
              </a:solidFill>
            </a:endParaRPr>
          </a:p>
        </p:txBody>
      </p:sp>
      <p:sp>
        <p:nvSpPr>
          <p:cNvPr id="3" name="Content Placeholder 2"/>
          <p:cNvSpPr>
            <a:spLocks noGrp="1"/>
          </p:cNvSpPr>
          <p:nvPr>
            <p:ph idx="1"/>
          </p:nvPr>
        </p:nvSpPr>
        <p:spPr>
          <a:xfrm>
            <a:off x="457200" y="1600200"/>
            <a:ext cx="8153400" cy="4525963"/>
          </a:xfrm>
        </p:spPr>
        <p:txBody>
          <a:bodyPr>
            <a:normAutofit fontScale="77500" lnSpcReduction="20000"/>
          </a:bodyPr>
          <a:lstStyle/>
          <a:p>
            <a:pPr lvl="0" indent="-228600">
              <a:buClr>
                <a:srgbClr val="93A299"/>
              </a:buClr>
            </a:pPr>
            <a:r>
              <a:rPr lang="en-US" sz="2400" dirty="0">
                <a:solidFill>
                  <a:srgbClr val="564B3C"/>
                </a:solidFill>
                <a:latin typeface="Century Gothic"/>
              </a:rPr>
              <a:t>Illinois Community College Board Divisions</a:t>
            </a:r>
          </a:p>
          <a:p>
            <a:pPr marL="640080" lvl="1" indent="-228600">
              <a:buClr>
                <a:srgbClr val="CF543F"/>
              </a:buClr>
              <a:buFont typeface="Arial" pitchFamily="34" charset="0"/>
              <a:buChar char="•"/>
            </a:pPr>
            <a:r>
              <a:rPr lang="en-US" sz="2400" dirty="0">
                <a:solidFill>
                  <a:srgbClr val="564B3C"/>
                </a:solidFill>
                <a:latin typeface="Century Gothic"/>
              </a:rPr>
              <a:t>Adult Education</a:t>
            </a:r>
          </a:p>
          <a:p>
            <a:pPr marL="640080" lvl="1" indent="-228600">
              <a:buClr>
                <a:srgbClr val="CF543F"/>
              </a:buClr>
              <a:buFont typeface="Arial" pitchFamily="34" charset="0"/>
              <a:buChar char="•"/>
            </a:pPr>
            <a:r>
              <a:rPr lang="en-US" sz="2400" dirty="0">
                <a:solidFill>
                  <a:srgbClr val="564B3C"/>
                </a:solidFill>
                <a:latin typeface="Century Gothic"/>
              </a:rPr>
              <a:t>Career Technical Education</a:t>
            </a:r>
          </a:p>
          <a:p>
            <a:pPr marL="640080" lvl="1" indent="-228600">
              <a:buClr>
                <a:srgbClr val="CF543F"/>
              </a:buClr>
              <a:buFont typeface="Arial" pitchFamily="34" charset="0"/>
              <a:buChar char="•"/>
            </a:pPr>
            <a:r>
              <a:rPr lang="en-US" sz="2400" dirty="0">
                <a:solidFill>
                  <a:srgbClr val="564B3C"/>
                </a:solidFill>
                <a:latin typeface="Century Gothic"/>
              </a:rPr>
              <a:t>Workforce</a:t>
            </a:r>
          </a:p>
          <a:p>
            <a:pPr lvl="0" indent="-228600">
              <a:buClr>
                <a:srgbClr val="93A299"/>
              </a:buClr>
            </a:pPr>
            <a:r>
              <a:rPr lang="en-US" sz="2400" dirty="0">
                <a:solidFill>
                  <a:srgbClr val="564B3C"/>
                </a:solidFill>
                <a:latin typeface="Century Gothic"/>
              </a:rPr>
              <a:t>ICCB Board Representation</a:t>
            </a:r>
          </a:p>
          <a:p>
            <a:pPr lvl="0" indent="-228600">
              <a:buClr>
                <a:srgbClr val="93A299"/>
              </a:buClr>
            </a:pPr>
            <a:r>
              <a:rPr lang="en-US" sz="2400" dirty="0">
                <a:solidFill>
                  <a:srgbClr val="564B3C"/>
                </a:solidFill>
                <a:latin typeface="Century Gothic"/>
              </a:rPr>
              <a:t>State agencies</a:t>
            </a:r>
          </a:p>
          <a:p>
            <a:pPr lvl="0" indent="-228600">
              <a:buClr>
                <a:srgbClr val="93A299"/>
              </a:buClr>
            </a:pPr>
            <a:r>
              <a:rPr lang="en-US" sz="2400" dirty="0">
                <a:solidFill>
                  <a:srgbClr val="564B3C"/>
                </a:solidFill>
                <a:latin typeface="Century Gothic"/>
              </a:rPr>
              <a:t>Community Colleges</a:t>
            </a:r>
          </a:p>
          <a:p>
            <a:pPr lvl="0" indent="-228600">
              <a:buClr>
                <a:srgbClr val="93A299"/>
              </a:buClr>
            </a:pPr>
            <a:r>
              <a:rPr lang="en-US" sz="2400" dirty="0">
                <a:solidFill>
                  <a:srgbClr val="564B3C"/>
                </a:solidFill>
                <a:latin typeface="Century Gothic"/>
              </a:rPr>
              <a:t>Community Based Organizations </a:t>
            </a:r>
          </a:p>
          <a:p>
            <a:pPr lvl="0" indent="-228600">
              <a:buClr>
                <a:srgbClr val="93A299"/>
              </a:buClr>
            </a:pPr>
            <a:r>
              <a:rPr lang="en-US" sz="2400" dirty="0">
                <a:solidFill>
                  <a:srgbClr val="564B3C"/>
                </a:solidFill>
                <a:latin typeface="Century Gothic"/>
              </a:rPr>
              <a:t>Businesses and Employers</a:t>
            </a:r>
          </a:p>
          <a:p>
            <a:pPr lvl="0" indent="-228600">
              <a:buClr>
                <a:srgbClr val="93A299"/>
              </a:buClr>
            </a:pPr>
            <a:r>
              <a:rPr lang="en-US" sz="2400" dirty="0">
                <a:solidFill>
                  <a:srgbClr val="564B3C"/>
                </a:solidFill>
                <a:latin typeface="Century Gothic"/>
              </a:rPr>
              <a:t>Philanthropic Organizations</a:t>
            </a:r>
          </a:p>
          <a:p>
            <a:pPr lvl="0" indent="-228600">
              <a:buClr>
                <a:srgbClr val="93A299"/>
              </a:buClr>
            </a:pPr>
            <a:r>
              <a:rPr lang="en-US" sz="2400" dirty="0">
                <a:solidFill>
                  <a:srgbClr val="564B3C"/>
                </a:solidFill>
                <a:latin typeface="Century Gothic"/>
              </a:rPr>
              <a:t>Local Workforce Entities</a:t>
            </a:r>
          </a:p>
          <a:p>
            <a:pPr lvl="0" indent="-228600">
              <a:buClr>
                <a:srgbClr val="93A299"/>
              </a:buClr>
            </a:pPr>
            <a:r>
              <a:rPr lang="en-US" sz="2400" dirty="0">
                <a:solidFill>
                  <a:srgbClr val="564B3C"/>
                </a:solidFill>
                <a:latin typeface="Century Gothic"/>
              </a:rPr>
              <a:t>Community Colleges</a:t>
            </a:r>
          </a:p>
          <a:p>
            <a:pPr lvl="0" indent="-228600">
              <a:buClr>
                <a:srgbClr val="93A299"/>
              </a:buClr>
            </a:pPr>
            <a:r>
              <a:rPr lang="en-US" sz="2400" dirty="0">
                <a:solidFill>
                  <a:srgbClr val="564B3C"/>
                </a:solidFill>
                <a:latin typeface="Century Gothic"/>
              </a:rPr>
              <a:t>Community Leaders</a:t>
            </a:r>
          </a:p>
          <a:p>
            <a:pPr lvl="0" indent="-228600">
              <a:buClr>
                <a:srgbClr val="93A299"/>
              </a:buClr>
            </a:pPr>
            <a:r>
              <a:rPr lang="en-US" sz="2400" dirty="0">
                <a:solidFill>
                  <a:srgbClr val="564B3C"/>
                </a:solidFill>
                <a:latin typeface="Century Gothic"/>
              </a:rPr>
              <a:t>Trustees</a:t>
            </a:r>
          </a:p>
          <a:p>
            <a:pPr lvl="0" indent="-228600">
              <a:buClr>
                <a:srgbClr val="93A299"/>
              </a:buClr>
            </a:pPr>
            <a:r>
              <a:rPr lang="en-US" sz="2400" dirty="0">
                <a:solidFill>
                  <a:srgbClr val="564B3C"/>
                </a:solidFill>
                <a:latin typeface="Century Gothic"/>
              </a:rPr>
              <a:t>Others</a:t>
            </a:r>
          </a:p>
          <a:p>
            <a:pPr marL="0" indent="0">
              <a:buNone/>
            </a:pPr>
            <a:endParaRPr lang="en-US" dirty="0"/>
          </a:p>
        </p:txBody>
      </p:sp>
    </p:spTree>
    <p:extLst>
      <p:ext uri="{BB962C8B-B14F-4D97-AF65-F5344CB8AC3E}">
        <p14:creationId xmlns:p14="http://schemas.microsoft.com/office/powerpoint/2010/main" val="3123298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sz="3500" b="1" cap="all" dirty="0" smtClean="0">
                <a:solidFill>
                  <a:schemeClr val="bg1"/>
                </a:solidFill>
                <a:latin typeface="Book Antiqua"/>
              </a:rPr>
              <a:t>NEEDS/WANTS</a:t>
            </a:r>
            <a:endParaRPr lang="en-US" dirty="0">
              <a:solidFill>
                <a:schemeClr val="bg1"/>
              </a:solidFill>
            </a:endParaRPr>
          </a:p>
        </p:txBody>
      </p:sp>
      <p:sp>
        <p:nvSpPr>
          <p:cNvPr id="3" name="Content Placeholder 2"/>
          <p:cNvSpPr>
            <a:spLocks noGrp="1"/>
          </p:cNvSpPr>
          <p:nvPr>
            <p:ph idx="1"/>
          </p:nvPr>
        </p:nvSpPr>
        <p:spPr/>
        <p:txBody>
          <a:bodyPr>
            <a:normAutofit/>
          </a:bodyPr>
          <a:lstStyle/>
          <a:p>
            <a:pPr lvl="0" indent="-228600">
              <a:buClr>
                <a:srgbClr val="93A299"/>
              </a:buClr>
            </a:pPr>
            <a:r>
              <a:rPr lang="en-US" sz="2000" b="1" u="sng" dirty="0">
                <a:solidFill>
                  <a:srgbClr val="564B3C"/>
                </a:solidFill>
                <a:latin typeface="Century Gothic"/>
              </a:rPr>
              <a:t>Employer Engagement</a:t>
            </a:r>
            <a:r>
              <a:rPr lang="en-US" sz="2000" b="1" dirty="0">
                <a:solidFill>
                  <a:srgbClr val="564B3C"/>
                </a:solidFill>
                <a:latin typeface="Century Gothic"/>
              </a:rPr>
              <a:t>:</a:t>
            </a:r>
            <a:r>
              <a:rPr lang="en-US" sz="2000" dirty="0">
                <a:solidFill>
                  <a:srgbClr val="564B3C"/>
                </a:solidFill>
                <a:latin typeface="Century Gothic"/>
              </a:rPr>
              <a:t> What can be done by the community college system, the workforce development system, and other partners in education and training to better meet the needs of employers, particularly those in high-priority regional industry sectors and clusters?</a:t>
            </a:r>
          </a:p>
          <a:p>
            <a:pPr lvl="0" indent="-228600">
              <a:buClr>
                <a:srgbClr val="93A299"/>
              </a:buClr>
            </a:pPr>
            <a:r>
              <a:rPr lang="en-US" sz="2000" b="1" u="sng" dirty="0">
                <a:solidFill>
                  <a:srgbClr val="564B3C"/>
                </a:solidFill>
                <a:latin typeface="Century Gothic"/>
              </a:rPr>
              <a:t>Talent Development System Alignment</a:t>
            </a:r>
            <a:r>
              <a:rPr lang="en-US" sz="2000" b="1" dirty="0">
                <a:solidFill>
                  <a:srgbClr val="564B3C"/>
                </a:solidFill>
                <a:latin typeface="Century Gothic"/>
              </a:rPr>
              <a:t>:</a:t>
            </a:r>
            <a:r>
              <a:rPr lang="en-US" sz="2000" dirty="0">
                <a:solidFill>
                  <a:srgbClr val="564B3C"/>
                </a:solidFill>
                <a:latin typeface="Century Gothic"/>
              </a:rPr>
              <a:t> How can all stakeholders in talent development and workforce education and training better align and leverage their efforts to meet regional industry, employer, and occupational needs?</a:t>
            </a:r>
          </a:p>
          <a:p>
            <a:pPr lvl="0" indent="-228600">
              <a:buClr>
                <a:srgbClr val="93A299"/>
              </a:buClr>
            </a:pPr>
            <a:r>
              <a:rPr lang="en-US" sz="2000" b="1" u="sng" dirty="0">
                <a:solidFill>
                  <a:srgbClr val="564B3C"/>
                </a:solidFill>
                <a:latin typeface="Century Gothic"/>
              </a:rPr>
              <a:t>Education System Alignment</a:t>
            </a:r>
            <a:r>
              <a:rPr lang="en-US" sz="2000" b="1" dirty="0">
                <a:solidFill>
                  <a:srgbClr val="564B3C"/>
                </a:solidFill>
                <a:latin typeface="Century Gothic"/>
              </a:rPr>
              <a:t>:</a:t>
            </a:r>
            <a:r>
              <a:rPr lang="en-US" sz="2000" dirty="0">
                <a:solidFill>
                  <a:srgbClr val="564B3C"/>
                </a:solidFill>
                <a:latin typeface="Century Gothic"/>
              </a:rPr>
              <a:t> How can ICCB, working with partners, best support individual community colleges/college systems in addressing the workforce preparation and education needs of regional employers in targeted industry sectors? </a:t>
            </a:r>
          </a:p>
          <a:p>
            <a:pPr marL="0" indent="0">
              <a:buNone/>
            </a:pPr>
            <a:endParaRPr lang="en-US" sz="2000" dirty="0"/>
          </a:p>
        </p:txBody>
      </p:sp>
    </p:spTree>
    <p:extLst>
      <p:ext uri="{BB962C8B-B14F-4D97-AF65-F5344CB8AC3E}">
        <p14:creationId xmlns:p14="http://schemas.microsoft.com/office/powerpoint/2010/main" val="169805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sz="3500" b="1" cap="all" dirty="0">
                <a:solidFill>
                  <a:schemeClr val="bg1"/>
                </a:solidFill>
                <a:latin typeface="Book Antiqua"/>
              </a:rPr>
              <a:t>Timeline</a:t>
            </a:r>
            <a:endParaRPr lang="en-US" dirty="0">
              <a:solidFill>
                <a:schemeClr val="bg1"/>
              </a:solidFill>
            </a:endParaRPr>
          </a:p>
        </p:txBody>
      </p:sp>
      <p:sp>
        <p:nvSpPr>
          <p:cNvPr id="3" name="Content Placeholder 2"/>
          <p:cNvSpPr>
            <a:spLocks noGrp="1"/>
          </p:cNvSpPr>
          <p:nvPr>
            <p:ph idx="1"/>
          </p:nvPr>
        </p:nvSpPr>
        <p:spPr>
          <a:xfrm>
            <a:off x="457200" y="1752601"/>
            <a:ext cx="8229600" cy="4114800"/>
          </a:xfrm>
        </p:spPr>
        <p:txBody>
          <a:bodyPr/>
          <a:lstStyle/>
          <a:p>
            <a:pPr lvl="0" indent="-228600">
              <a:buClr>
                <a:srgbClr val="93A299"/>
              </a:buClr>
            </a:pPr>
            <a:r>
              <a:rPr lang="en-US" dirty="0">
                <a:solidFill>
                  <a:srgbClr val="564B3C"/>
                </a:solidFill>
                <a:latin typeface="Century Gothic"/>
              </a:rPr>
              <a:t>Spring 2015 – Fall 2015 ~ Held Regional Meetings </a:t>
            </a:r>
          </a:p>
          <a:p>
            <a:pPr lvl="0" indent="-228600">
              <a:buClr>
                <a:srgbClr val="93A299"/>
              </a:buClr>
            </a:pPr>
            <a:r>
              <a:rPr lang="en-US" dirty="0">
                <a:solidFill>
                  <a:srgbClr val="564B3C"/>
                </a:solidFill>
                <a:latin typeface="Century Gothic"/>
              </a:rPr>
              <a:t>Spring 2016 - Fall 2016 ~ Developed Preliminary Recommendations, Strategic Directions, and Next Steps</a:t>
            </a:r>
          </a:p>
          <a:p>
            <a:pPr lvl="0" indent="-228600">
              <a:buClr>
                <a:srgbClr val="93A299"/>
              </a:buClr>
            </a:pPr>
            <a:r>
              <a:rPr lang="en-US" dirty="0">
                <a:solidFill>
                  <a:srgbClr val="564B3C"/>
                </a:solidFill>
                <a:latin typeface="Century Gothic"/>
              </a:rPr>
              <a:t>January 2017 – May 2017 ~ Developed the Recommendations</a:t>
            </a:r>
          </a:p>
          <a:p>
            <a:pPr marL="0" indent="0">
              <a:buNone/>
            </a:pPr>
            <a:endParaRPr lang="en-US" dirty="0"/>
          </a:p>
        </p:txBody>
      </p:sp>
    </p:spTree>
    <p:extLst>
      <p:ext uri="{BB962C8B-B14F-4D97-AF65-F5344CB8AC3E}">
        <p14:creationId xmlns:p14="http://schemas.microsoft.com/office/powerpoint/2010/main" val="87727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1">
            <a:schemeClr val="accent2"/>
          </a:lnRef>
          <a:fillRef idx="3">
            <a:schemeClr val="accent2"/>
          </a:fillRef>
          <a:effectRef idx="2">
            <a:schemeClr val="accent2"/>
          </a:effectRef>
          <a:fontRef idx="minor">
            <a:schemeClr val="lt1"/>
          </a:fontRef>
        </p:style>
        <p:txBody>
          <a:bodyPr/>
          <a:lstStyle/>
          <a:p>
            <a:r>
              <a:rPr lang="en-US" sz="3500" b="1" cap="all" dirty="0">
                <a:solidFill>
                  <a:schemeClr val="bg1"/>
                </a:solidFill>
                <a:latin typeface="Book Antiqua"/>
              </a:rPr>
              <a:t>Four Strategic Directions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lvl="0" indent="-228600">
              <a:buClr>
                <a:srgbClr val="93A299"/>
              </a:buClr>
            </a:pPr>
            <a:r>
              <a:rPr lang="en-US" sz="2400" b="1" dirty="0">
                <a:solidFill>
                  <a:srgbClr val="564B3C"/>
                </a:solidFill>
                <a:latin typeface="Century Gothic"/>
              </a:rPr>
              <a:t>Strategic Direction</a:t>
            </a:r>
            <a:r>
              <a:rPr lang="en-US" sz="2400" b="1" dirty="0">
                <a:solidFill>
                  <a:srgbClr val="564B3C"/>
                </a:solidFill>
                <a:latin typeface="Century Gothic"/>
                <a:sym typeface="Wingdings"/>
              </a:rPr>
              <a:t></a:t>
            </a:r>
            <a:r>
              <a:rPr lang="en-US" sz="2400" b="1" dirty="0">
                <a:solidFill>
                  <a:srgbClr val="564B3C"/>
                </a:solidFill>
                <a:latin typeface="Century Gothic"/>
              </a:rPr>
              <a:t>:  Increase Early Career-Related Education and Exposure</a:t>
            </a:r>
          </a:p>
          <a:p>
            <a:pPr lvl="0" indent="-228600">
              <a:buClr>
                <a:srgbClr val="93A299"/>
              </a:buClr>
            </a:pPr>
            <a:endParaRPr lang="en-US" sz="2400" b="1" dirty="0">
              <a:solidFill>
                <a:srgbClr val="564B3C"/>
              </a:solidFill>
              <a:latin typeface="Century Gothic"/>
            </a:endParaRPr>
          </a:p>
          <a:p>
            <a:pPr lvl="0" indent="-228600">
              <a:buClr>
                <a:srgbClr val="93A299"/>
              </a:buClr>
            </a:pPr>
            <a:r>
              <a:rPr lang="en-US" sz="2400" b="1" dirty="0">
                <a:solidFill>
                  <a:srgbClr val="564B3C"/>
                </a:solidFill>
                <a:latin typeface="Century Gothic"/>
              </a:rPr>
              <a:t>Strategic Direction </a:t>
            </a:r>
            <a:r>
              <a:rPr lang="en-US" sz="2400" b="1" dirty="0">
                <a:solidFill>
                  <a:srgbClr val="564B3C"/>
                </a:solidFill>
                <a:latin typeface="Century Gothic"/>
                <a:sym typeface="Wingdings"/>
              </a:rPr>
              <a:t></a:t>
            </a:r>
            <a:r>
              <a:rPr lang="en-US" sz="2400" b="1" dirty="0">
                <a:solidFill>
                  <a:srgbClr val="564B3C"/>
                </a:solidFill>
                <a:latin typeface="Century Gothic"/>
              </a:rPr>
              <a:t>:  Address Essential and Occupational Skill Gaps</a:t>
            </a:r>
          </a:p>
          <a:p>
            <a:pPr lvl="0" indent="-228600">
              <a:buClr>
                <a:srgbClr val="93A299"/>
              </a:buClr>
            </a:pPr>
            <a:endParaRPr lang="en-US" sz="2400" b="1" dirty="0">
              <a:solidFill>
                <a:srgbClr val="564B3C"/>
              </a:solidFill>
              <a:latin typeface="Century Gothic"/>
            </a:endParaRPr>
          </a:p>
          <a:p>
            <a:pPr lvl="0" indent="-228600">
              <a:buClr>
                <a:srgbClr val="93A299"/>
              </a:buClr>
            </a:pPr>
            <a:r>
              <a:rPr lang="en-US" sz="2400" b="1" dirty="0">
                <a:solidFill>
                  <a:srgbClr val="564B3C"/>
                </a:solidFill>
                <a:latin typeface="Century Gothic"/>
              </a:rPr>
              <a:t>Strategic Direction </a:t>
            </a:r>
            <a:r>
              <a:rPr lang="en-US" sz="2400" b="1" dirty="0">
                <a:solidFill>
                  <a:srgbClr val="564B3C"/>
                </a:solidFill>
                <a:latin typeface="Century Gothic"/>
                <a:sym typeface="Wingdings"/>
              </a:rPr>
              <a:t></a:t>
            </a:r>
            <a:r>
              <a:rPr lang="en-US" sz="2400" b="1" dirty="0">
                <a:solidFill>
                  <a:srgbClr val="564B3C"/>
                </a:solidFill>
                <a:latin typeface="Century Gothic"/>
              </a:rPr>
              <a:t>:  Align Education and Training Programs to Employers’ Needs</a:t>
            </a:r>
          </a:p>
          <a:p>
            <a:pPr lvl="0" indent="-228600">
              <a:buClr>
                <a:srgbClr val="93A299"/>
              </a:buClr>
            </a:pPr>
            <a:endParaRPr lang="en-US" sz="2400" b="1" dirty="0">
              <a:solidFill>
                <a:srgbClr val="564B3C"/>
              </a:solidFill>
              <a:latin typeface="Century Gothic"/>
            </a:endParaRPr>
          </a:p>
          <a:p>
            <a:pPr lvl="0" indent="-228600">
              <a:buClr>
                <a:srgbClr val="93A299"/>
              </a:buClr>
            </a:pPr>
            <a:r>
              <a:rPr lang="en-US" sz="2400" b="1" dirty="0">
                <a:solidFill>
                  <a:srgbClr val="564B3C"/>
                </a:solidFill>
                <a:latin typeface="Century Gothic"/>
              </a:rPr>
              <a:t>Strategic Direction </a:t>
            </a:r>
            <a:r>
              <a:rPr lang="en-US" sz="2400" b="1" dirty="0">
                <a:solidFill>
                  <a:srgbClr val="564B3C"/>
                </a:solidFill>
                <a:latin typeface="Century Gothic"/>
                <a:sym typeface="Wingdings"/>
              </a:rPr>
              <a:t></a:t>
            </a:r>
            <a:r>
              <a:rPr lang="en-US" sz="2400" b="1" dirty="0">
                <a:solidFill>
                  <a:srgbClr val="564B3C"/>
                </a:solidFill>
                <a:latin typeface="Century Gothic"/>
              </a:rPr>
              <a:t>:  Strengthen Connections among Public Partners and Engagement and Alignment with Business</a:t>
            </a:r>
          </a:p>
          <a:p>
            <a:endParaRPr lang="en-US" dirty="0"/>
          </a:p>
        </p:txBody>
      </p:sp>
    </p:spTree>
    <p:extLst>
      <p:ext uri="{BB962C8B-B14F-4D97-AF65-F5344CB8AC3E}">
        <p14:creationId xmlns:p14="http://schemas.microsoft.com/office/powerpoint/2010/main" val="287295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sz="2400" b="1" cap="all" dirty="0">
                <a:solidFill>
                  <a:schemeClr val="bg1"/>
                </a:solidFill>
                <a:latin typeface="Book Antiqua"/>
              </a:rPr>
              <a:t>Strategic Direction</a:t>
            </a:r>
            <a:r>
              <a:rPr lang="en-US" sz="2400" b="1" cap="all" dirty="0">
                <a:solidFill>
                  <a:schemeClr val="bg1"/>
                </a:solidFill>
                <a:latin typeface="Book Antiqua"/>
                <a:sym typeface="Wingdings"/>
              </a:rPr>
              <a:t></a:t>
            </a:r>
            <a:r>
              <a:rPr lang="en-US" sz="2400" b="1" cap="all" dirty="0">
                <a:solidFill>
                  <a:schemeClr val="bg1"/>
                </a:solidFill>
                <a:latin typeface="Book Antiqua"/>
              </a:rPr>
              <a:t>:  Increase Early Career-Related Education and Exposure</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indent="-228600">
              <a:buClr>
                <a:srgbClr val="93A299"/>
              </a:buClr>
            </a:pPr>
            <a:r>
              <a:rPr lang="en-US" sz="2200" u="dbl" dirty="0">
                <a:solidFill>
                  <a:srgbClr val="564B3C"/>
                </a:solidFill>
                <a:latin typeface="Century Gothic"/>
              </a:rPr>
              <a:t>Goal 1:</a:t>
            </a:r>
            <a:r>
              <a:rPr lang="en-US" sz="2200" dirty="0">
                <a:solidFill>
                  <a:srgbClr val="564B3C"/>
                </a:solidFill>
                <a:latin typeface="Century Gothic"/>
              </a:rPr>
              <a:t> Build partnerships among K-12, Adult Education, CTE, and other partners to facilitate earlier engagement in career exploration and work-based learning opportunities for all student populations.</a:t>
            </a:r>
          </a:p>
          <a:p>
            <a:pPr lvl="0" indent="-228600">
              <a:buClr>
                <a:srgbClr val="93A299"/>
              </a:buClr>
            </a:pPr>
            <a:endParaRPr lang="en-US" sz="2200" u="dbl" dirty="0">
              <a:solidFill>
                <a:srgbClr val="564B3C"/>
              </a:solidFill>
              <a:latin typeface="Century Gothic"/>
            </a:endParaRPr>
          </a:p>
          <a:p>
            <a:pPr lvl="0" indent="-228600">
              <a:buClr>
                <a:srgbClr val="93A299"/>
              </a:buClr>
            </a:pPr>
            <a:r>
              <a:rPr lang="en-US" sz="2200" u="dbl" dirty="0">
                <a:solidFill>
                  <a:srgbClr val="564B3C"/>
                </a:solidFill>
                <a:latin typeface="Century Gothic"/>
              </a:rPr>
              <a:t>Goal 2:</a:t>
            </a:r>
            <a:r>
              <a:rPr lang="en-US" sz="2200" dirty="0">
                <a:solidFill>
                  <a:srgbClr val="564B3C"/>
                </a:solidFill>
                <a:latin typeface="Century Gothic"/>
              </a:rPr>
              <a:t> Influence policy shifts to allow more time for students in K-12 to have more hands-on training, internship, and co-op education.</a:t>
            </a:r>
          </a:p>
          <a:p>
            <a:pPr lvl="0" indent="-228600">
              <a:buClr>
                <a:srgbClr val="93A299"/>
              </a:buClr>
            </a:pPr>
            <a:endParaRPr lang="en-US" sz="2200" u="dbl" dirty="0">
              <a:solidFill>
                <a:srgbClr val="564B3C"/>
              </a:solidFill>
              <a:latin typeface="Century Gothic"/>
            </a:endParaRPr>
          </a:p>
          <a:p>
            <a:pPr lvl="0" indent="-228600">
              <a:buClr>
                <a:srgbClr val="93A299"/>
              </a:buClr>
            </a:pPr>
            <a:r>
              <a:rPr lang="en-US" sz="2200" u="dbl" dirty="0">
                <a:solidFill>
                  <a:srgbClr val="564B3C"/>
                </a:solidFill>
                <a:latin typeface="Century Gothic"/>
              </a:rPr>
              <a:t>Goal 3:</a:t>
            </a:r>
            <a:r>
              <a:rPr lang="en-US" sz="2200" dirty="0">
                <a:solidFill>
                  <a:srgbClr val="564B3C"/>
                </a:solidFill>
                <a:latin typeface="Century Gothic"/>
              </a:rPr>
              <a:t> Expose K-12, Adult Education, and CTE students and other populations, such as young people with High School Equivalency Certificates (HSEs) who are stuck in low-wage, low-skill jobs, to in-demand career opportunities in employer-defined career pathways, and facilitate earlier “on-ramps” to pathways for these students.</a:t>
            </a:r>
          </a:p>
          <a:p>
            <a:pPr marL="0" indent="0">
              <a:buNone/>
            </a:pPr>
            <a:endParaRPr lang="en-US" dirty="0"/>
          </a:p>
        </p:txBody>
      </p:sp>
    </p:spTree>
    <p:extLst>
      <p:ext uri="{BB962C8B-B14F-4D97-AF65-F5344CB8AC3E}">
        <p14:creationId xmlns:p14="http://schemas.microsoft.com/office/powerpoint/2010/main" val="240837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1076</Words>
  <Application>Microsoft Office PowerPoint</Application>
  <PresentationFormat>On-screen Show (4:3)</PresentationFormat>
  <Paragraphs>95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Illinois Community College Board Workforce Education Strategic Plan Recommendations</vt:lpstr>
      <vt:lpstr> </vt:lpstr>
      <vt:lpstr>Workforce Education  Strategic Plan</vt:lpstr>
      <vt:lpstr>Vision</vt:lpstr>
      <vt:lpstr>Joint Effort</vt:lpstr>
      <vt:lpstr>NEEDS/WANTS</vt:lpstr>
      <vt:lpstr>Timeline</vt:lpstr>
      <vt:lpstr>Four Strategic Directions</vt:lpstr>
      <vt:lpstr>Strategic Direction:  Increase Early Career-Related Education and Exposure</vt:lpstr>
      <vt:lpstr>Strategic Direction:  Increase Early Career-Related Education and Exposure</vt:lpstr>
      <vt:lpstr>  Strategic Direction :  Address Essential and Occupational Skill Gaps </vt:lpstr>
      <vt:lpstr>Strategic Direction :  Address Essential and Occupational Skill Gaps</vt:lpstr>
      <vt:lpstr>  Strategic Direction :  Align Education and Training Programs to Employers’ Needs </vt:lpstr>
      <vt:lpstr>Strategic Direction :  Align Education and Training Programs to Employers’ Needs</vt:lpstr>
      <vt:lpstr>Strategic Direction :  Strengthen Connections among Public Partners and Engagement and Alignment with Business</vt:lpstr>
      <vt:lpstr>Strategic Plan   Next Steps</vt:lpstr>
      <vt:lpstr>PowerPoint Presentation</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Nora Rossman</cp:lastModifiedBy>
  <cp:revision>24</cp:revision>
  <cp:lastPrinted>2014-06-17T18:32:00Z</cp:lastPrinted>
  <dcterms:created xsi:type="dcterms:W3CDTF">2013-05-22T15:51:51Z</dcterms:created>
  <dcterms:modified xsi:type="dcterms:W3CDTF">2017-06-27T17:38:51Z</dcterms:modified>
</cp:coreProperties>
</file>